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65" r:id="rId4"/>
    <p:sldId id="259" r:id="rId5"/>
    <p:sldId id="260" r:id="rId6"/>
    <p:sldId id="261" r:id="rId7"/>
    <p:sldId id="262" r:id="rId8"/>
    <p:sldId id="263" r:id="rId9"/>
    <p:sldId id="264" r:id="rId10"/>
    <p:sldId id="266"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35" autoAdjust="0"/>
    <p:restoredTop sz="94660"/>
  </p:normalViewPr>
  <p:slideViewPr>
    <p:cSldViewPr snapToGrid="0">
      <p:cViewPr varScale="1">
        <p:scale>
          <a:sx n="86" d="100"/>
          <a:sy n="86" d="100"/>
        </p:scale>
        <p:origin x="557"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B00C22-C8AD-4C4A-A546-5F548CCB5A6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6F530E8-9280-4B9B-913D-C1AFE18DD13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1924D1E-0C7B-4237-BC1D-C55189310073}"/>
              </a:ext>
            </a:extLst>
          </p:cNvPr>
          <p:cNvSpPr>
            <a:spLocks noGrp="1"/>
          </p:cNvSpPr>
          <p:nvPr>
            <p:ph type="dt" sz="half" idx="10"/>
          </p:nvPr>
        </p:nvSpPr>
        <p:spPr/>
        <p:txBody>
          <a:bodyPr/>
          <a:lstStyle/>
          <a:p>
            <a:fld id="{477BEB76-1651-48D4-860C-739F6A39C10B}" type="datetimeFigureOut">
              <a:rPr lang="en-IN" smtClean="0"/>
              <a:t>30-09-2021</a:t>
            </a:fld>
            <a:endParaRPr lang="en-IN"/>
          </a:p>
        </p:txBody>
      </p:sp>
      <p:sp>
        <p:nvSpPr>
          <p:cNvPr id="5" name="Footer Placeholder 4">
            <a:extLst>
              <a:ext uri="{FF2B5EF4-FFF2-40B4-BE49-F238E27FC236}">
                <a16:creationId xmlns:a16="http://schemas.microsoft.com/office/drawing/2014/main" id="{B5EF8B57-9DD9-4505-BD41-26E47138ABE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D994A79-DF03-4D91-B2E3-F8A1234AA584}"/>
              </a:ext>
            </a:extLst>
          </p:cNvPr>
          <p:cNvSpPr>
            <a:spLocks noGrp="1"/>
          </p:cNvSpPr>
          <p:nvPr>
            <p:ph type="sldNum" sz="quarter" idx="12"/>
          </p:nvPr>
        </p:nvSpPr>
        <p:spPr/>
        <p:txBody>
          <a:bodyPr/>
          <a:lstStyle/>
          <a:p>
            <a:fld id="{41733C9E-DF52-489C-A534-0C0B55FE6EC5}" type="slidenum">
              <a:rPr lang="en-IN" smtClean="0"/>
              <a:t>‹#›</a:t>
            </a:fld>
            <a:endParaRPr lang="en-IN"/>
          </a:p>
        </p:txBody>
      </p:sp>
    </p:spTree>
    <p:extLst>
      <p:ext uri="{BB962C8B-B14F-4D97-AF65-F5344CB8AC3E}">
        <p14:creationId xmlns:p14="http://schemas.microsoft.com/office/powerpoint/2010/main" val="4552336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4EDB6-9DF1-42BA-9916-B6EAC108ED7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1267864-F97E-471A-B03E-B9CAD5863EA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EEA33B6-FB67-4DFF-A1B8-05FF1196ABC5}"/>
              </a:ext>
            </a:extLst>
          </p:cNvPr>
          <p:cNvSpPr>
            <a:spLocks noGrp="1"/>
          </p:cNvSpPr>
          <p:nvPr>
            <p:ph type="dt" sz="half" idx="10"/>
          </p:nvPr>
        </p:nvSpPr>
        <p:spPr/>
        <p:txBody>
          <a:bodyPr/>
          <a:lstStyle/>
          <a:p>
            <a:fld id="{477BEB76-1651-48D4-860C-739F6A39C10B}" type="datetimeFigureOut">
              <a:rPr lang="en-IN" smtClean="0"/>
              <a:t>30-09-2021</a:t>
            </a:fld>
            <a:endParaRPr lang="en-IN"/>
          </a:p>
        </p:txBody>
      </p:sp>
      <p:sp>
        <p:nvSpPr>
          <p:cNvPr id="5" name="Footer Placeholder 4">
            <a:extLst>
              <a:ext uri="{FF2B5EF4-FFF2-40B4-BE49-F238E27FC236}">
                <a16:creationId xmlns:a16="http://schemas.microsoft.com/office/drawing/2014/main" id="{A8503B1B-AE41-4738-8492-12ABEA65097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1812C56-DDC5-460F-B5D0-D083C64C91A4}"/>
              </a:ext>
            </a:extLst>
          </p:cNvPr>
          <p:cNvSpPr>
            <a:spLocks noGrp="1"/>
          </p:cNvSpPr>
          <p:nvPr>
            <p:ph type="sldNum" sz="quarter" idx="12"/>
          </p:nvPr>
        </p:nvSpPr>
        <p:spPr/>
        <p:txBody>
          <a:bodyPr/>
          <a:lstStyle/>
          <a:p>
            <a:fld id="{41733C9E-DF52-489C-A534-0C0B55FE6EC5}" type="slidenum">
              <a:rPr lang="en-IN" smtClean="0"/>
              <a:t>‹#›</a:t>
            </a:fld>
            <a:endParaRPr lang="en-IN"/>
          </a:p>
        </p:txBody>
      </p:sp>
    </p:spTree>
    <p:extLst>
      <p:ext uri="{BB962C8B-B14F-4D97-AF65-F5344CB8AC3E}">
        <p14:creationId xmlns:p14="http://schemas.microsoft.com/office/powerpoint/2010/main" val="26113388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4CF9D5-C227-4F4F-BAE7-E175889C9E7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BA0233E-AF37-4EC0-9BAC-1998036095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AC9F893-51A2-475E-9C31-071E778B921B}"/>
              </a:ext>
            </a:extLst>
          </p:cNvPr>
          <p:cNvSpPr>
            <a:spLocks noGrp="1"/>
          </p:cNvSpPr>
          <p:nvPr>
            <p:ph type="dt" sz="half" idx="10"/>
          </p:nvPr>
        </p:nvSpPr>
        <p:spPr/>
        <p:txBody>
          <a:bodyPr/>
          <a:lstStyle/>
          <a:p>
            <a:fld id="{477BEB76-1651-48D4-860C-739F6A39C10B}" type="datetimeFigureOut">
              <a:rPr lang="en-IN" smtClean="0"/>
              <a:t>30-09-2021</a:t>
            </a:fld>
            <a:endParaRPr lang="en-IN"/>
          </a:p>
        </p:txBody>
      </p:sp>
      <p:sp>
        <p:nvSpPr>
          <p:cNvPr id="5" name="Footer Placeholder 4">
            <a:extLst>
              <a:ext uri="{FF2B5EF4-FFF2-40B4-BE49-F238E27FC236}">
                <a16:creationId xmlns:a16="http://schemas.microsoft.com/office/drawing/2014/main" id="{5B156022-1282-458B-BE97-7FB8D8568D2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732BCB8-2290-430B-8BAB-9AE1EED00215}"/>
              </a:ext>
            </a:extLst>
          </p:cNvPr>
          <p:cNvSpPr>
            <a:spLocks noGrp="1"/>
          </p:cNvSpPr>
          <p:nvPr>
            <p:ph type="sldNum" sz="quarter" idx="12"/>
          </p:nvPr>
        </p:nvSpPr>
        <p:spPr/>
        <p:txBody>
          <a:bodyPr/>
          <a:lstStyle/>
          <a:p>
            <a:fld id="{41733C9E-DF52-489C-A534-0C0B55FE6EC5}" type="slidenum">
              <a:rPr lang="en-IN" smtClean="0"/>
              <a:t>‹#›</a:t>
            </a:fld>
            <a:endParaRPr lang="en-IN"/>
          </a:p>
        </p:txBody>
      </p:sp>
    </p:spTree>
    <p:extLst>
      <p:ext uri="{BB962C8B-B14F-4D97-AF65-F5344CB8AC3E}">
        <p14:creationId xmlns:p14="http://schemas.microsoft.com/office/powerpoint/2010/main" val="1175470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3D53F-1006-4974-8258-264D0FA6FE0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0710A88-845E-4699-866B-003BEEDEF3D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808851C-EB42-4C53-AEC8-4F0F9FCA22B9}"/>
              </a:ext>
            </a:extLst>
          </p:cNvPr>
          <p:cNvSpPr>
            <a:spLocks noGrp="1"/>
          </p:cNvSpPr>
          <p:nvPr>
            <p:ph type="dt" sz="half" idx="10"/>
          </p:nvPr>
        </p:nvSpPr>
        <p:spPr/>
        <p:txBody>
          <a:bodyPr/>
          <a:lstStyle/>
          <a:p>
            <a:fld id="{477BEB76-1651-48D4-860C-739F6A39C10B}" type="datetimeFigureOut">
              <a:rPr lang="en-IN" smtClean="0"/>
              <a:t>30-09-2021</a:t>
            </a:fld>
            <a:endParaRPr lang="en-IN"/>
          </a:p>
        </p:txBody>
      </p:sp>
      <p:sp>
        <p:nvSpPr>
          <p:cNvPr id="5" name="Footer Placeholder 4">
            <a:extLst>
              <a:ext uri="{FF2B5EF4-FFF2-40B4-BE49-F238E27FC236}">
                <a16:creationId xmlns:a16="http://schemas.microsoft.com/office/drawing/2014/main" id="{9A038663-F71A-4D31-BC97-811D5F8167A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C227355-4D21-4829-AEDF-F15E68848C3C}"/>
              </a:ext>
            </a:extLst>
          </p:cNvPr>
          <p:cNvSpPr>
            <a:spLocks noGrp="1"/>
          </p:cNvSpPr>
          <p:nvPr>
            <p:ph type="sldNum" sz="quarter" idx="12"/>
          </p:nvPr>
        </p:nvSpPr>
        <p:spPr/>
        <p:txBody>
          <a:bodyPr/>
          <a:lstStyle/>
          <a:p>
            <a:fld id="{41733C9E-DF52-489C-A534-0C0B55FE6EC5}" type="slidenum">
              <a:rPr lang="en-IN" smtClean="0"/>
              <a:t>‹#›</a:t>
            </a:fld>
            <a:endParaRPr lang="en-IN"/>
          </a:p>
        </p:txBody>
      </p:sp>
    </p:spTree>
    <p:extLst>
      <p:ext uri="{BB962C8B-B14F-4D97-AF65-F5344CB8AC3E}">
        <p14:creationId xmlns:p14="http://schemas.microsoft.com/office/powerpoint/2010/main" val="41358682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8F0D85-4568-442D-8867-D53443B8AE0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8E0B48A-FBB3-430E-8601-3F59866530D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1F72773-7ABE-4A15-85B3-26296E7CA388}"/>
              </a:ext>
            </a:extLst>
          </p:cNvPr>
          <p:cNvSpPr>
            <a:spLocks noGrp="1"/>
          </p:cNvSpPr>
          <p:nvPr>
            <p:ph type="dt" sz="half" idx="10"/>
          </p:nvPr>
        </p:nvSpPr>
        <p:spPr/>
        <p:txBody>
          <a:bodyPr/>
          <a:lstStyle/>
          <a:p>
            <a:fld id="{477BEB76-1651-48D4-860C-739F6A39C10B}" type="datetimeFigureOut">
              <a:rPr lang="en-IN" smtClean="0"/>
              <a:t>30-09-2021</a:t>
            </a:fld>
            <a:endParaRPr lang="en-IN"/>
          </a:p>
        </p:txBody>
      </p:sp>
      <p:sp>
        <p:nvSpPr>
          <p:cNvPr id="5" name="Footer Placeholder 4">
            <a:extLst>
              <a:ext uri="{FF2B5EF4-FFF2-40B4-BE49-F238E27FC236}">
                <a16:creationId xmlns:a16="http://schemas.microsoft.com/office/drawing/2014/main" id="{E01D55A7-9232-4E25-ABB2-776050AA695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BCA15DA-DBE2-44FE-A0AC-2595538C8A6D}"/>
              </a:ext>
            </a:extLst>
          </p:cNvPr>
          <p:cNvSpPr>
            <a:spLocks noGrp="1"/>
          </p:cNvSpPr>
          <p:nvPr>
            <p:ph type="sldNum" sz="quarter" idx="12"/>
          </p:nvPr>
        </p:nvSpPr>
        <p:spPr/>
        <p:txBody>
          <a:bodyPr/>
          <a:lstStyle/>
          <a:p>
            <a:fld id="{41733C9E-DF52-489C-A534-0C0B55FE6EC5}" type="slidenum">
              <a:rPr lang="en-IN" smtClean="0"/>
              <a:t>‹#›</a:t>
            </a:fld>
            <a:endParaRPr lang="en-IN"/>
          </a:p>
        </p:txBody>
      </p:sp>
    </p:spTree>
    <p:extLst>
      <p:ext uri="{BB962C8B-B14F-4D97-AF65-F5344CB8AC3E}">
        <p14:creationId xmlns:p14="http://schemas.microsoft.com/office/powerpoint/2010/main" val="35422671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A2A16-7512-4638-8EB2-D3F76A8F232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363271B-86A0-461B-8BF5-BDBDDD41677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7FBB65C-E200-4FB2-A8B4-52A2545FC36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126B07E-6C1E-4BBD-87A6-CF3B4715D445}"/>
              </a:ext>
            </a:extLst>
          </p:cNvPr>
          <p:cNvSpPr>
            <a:spLocks noGrp="1"/>
          </p:cNvSpPr>
          <p:nvPr>
            <p:ph type="dt" sz="half" idx="10"/>
          </p:nvPr>
        </p:nvSpPr>
        <p:spPr/>
        <p:txBody>
          <a:bodyPr/>
          <a:lstStyle/>
          <a:p>
            <a:fld id="{477BEB76-1651-48D4-860C-739F6A39C10B}" type="datetimeFigureOut">
              <a:rPr lang="en-IN" smtClean="0"/>
              <a:t>30-09-2021</a:t>
            </a:fld>
            <a:endParaRPr lang="en-IN"/>
          </a:p>
        </p:txBody>
      </p:sp>
      <p:sp>
        <p:nvSpPr>
          <p:cNvPr id="6" name="Footer Placeholder 5">
            <a:extLst>
              <a:ext uri="{FF2B5EF4-FFF2-40B4-BE49-F238E27FC236}">
                <a16:creationId xmlns:a16="http://schemas.microsoft.com/office/drawing/2014/main" id="{53EFD4E3-2DB3-4CE5-B94D-764277534AA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A6F82C2-1B25-44FB-AE1E-D2EA576A01D3}"/>
              </a:ext>
            </a:extLst>
          </p:cNvPr>
          <p:cNvSpPr>
            <a:spLocks noGrp="1"/>
          </p:cNvSpPr>
          <p:nvPr>
            <p:ph type="sldNum" sz="quarter" idx="12"/>
          </p:nvPr>
        </p:nvSpPr>
        <p:spPr/>
        <p:txBody>
          <a:bodyPr/>
          <a:lstStyle/>
          <a:p>
            <a:fld id="{41733C9E-DF52-489C-A534-0C0B55FE6EC5}" type="slidenum">
              <a:rPr lang="en-IN" smtClean="0"/>
              <a:t>‹#›</a:t>
            </a:fld>
            <a:endParaRPr lang="en-IN"/>
          </a:p>
        </p:txBody>
      </p:sp>
    </p:spTree>
    <p:extLst>
      <p:ext uri="{BB962C8B-B14F-4D97-AF65-F5344CB8AC3E}">
        <p14:creationId xmlns:p14="http://schemas.microsoft.com/office/powerpoint/2010/main" val="2286640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E95D2-DD5D-484D-BAF2-04C4B64FFE6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7F54E5B-8ED0-49C9-9E21-D3D34F6CC34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55A3A01-3871-4F81-B7F2-63990144970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D3188D2-736D-44A4-AD83-3F534917CAB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C616744-0F8A-426C-B7FB-06FB86839C0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E471F13-7274-469C-9602-402AF36F12AE}"/>
              </a:ext>
            </a:extLst>
          </p:cNvPr>
          <p:cNvSpPr>
            <a:spLocks noGrp="1"/>
          </p:cNvSpPr>
          <p:nvPr>
            <p:ph type="dt" sz="half" idx="10"/>
          </p:nvPr>
        </p:nvSpPr>
        <p:spPr/>
        <p:txBody>
          <a:bodyPr/>
          <a:lstStyle/>
          <a:p>
            <a:fld id="{477BEB76-1651-48D4-860C-739F6A39C10B}" type="datetimeFigureOut">
              <a:rPr lang="en-IN" smtClean="0"/>
              <a:t>30-09-2021</a:t>
            </a:fld>
            <a:endParaRPr lang="en-IN"/>
          </a:p>
        </p:txBody>
      </p:sp>
      <p:sp>
        <p:nvSpPr>
          <p:cNvPr id="8" name="Footer Placeholder 7">
            <a:extLst>
              <a:ext uri="{FF2B5EF4-FFF2-40B4-BE49-F238E27FC236}">
                <a16:creationId xmlns:a16="http://schemas.microsoft.com/office/drawing/2014/main" id="{3B91BD0C-543F-488D-BFE6-8865F38DF96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A399DE1-CAA5-4E5B-BC6A-F5B8CB68DEA8}"/>
              </a:ext>
            </a:extLst>
          </p:cNvPr>
          <p:cNvSpPr>
            <a:spLocks noGrp="1"/>
          </p:cNvSpPr>
          <p:nvPr>
            <p:ph type="sldNum" sz="quarter" idx="12"/>
          </p:nvPr>
        </p:nvSpPr>
        <p:spPr/>
        <p:txBody>
          <a:bodyPr/>
          <a:lstStyle/>
          <a:p>
            <a:fld id="{41733C9E-DF52-489C-A534-0C0B55FE6EC5}" type="slidenum">
              <a:rPr lang="en-IN" smtClean="0"/>
              <a:t>‹#›</a:t>
            </a:fld>
            <a:endParaRPr lang="en-IN"/>
          </a:p>
        </p:txBody>
      </p:sp>
    </p:spTree>
    <p:extLst>
      <p:ext uri="{BB962C8B-B14F-4D97-AF65-F5344CB8AC3E}">
        <p14:creationId xmlns:p14="http://schemas.microsoft.com/office/powerpoint/2010/main" val="16060744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60036-2448-4233-9E54-A811A1C184B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BFAB460-4515-4F39-A33C-8CBAA3AA7C70}"/>
              </a:ext>
            </a:extLst>
          </p:cNvPr>
          <p:cNvSpPr>
            <a:spLocks noGrp="1"/>
          </p:cNvSpPr>
          <p:nvPr>
            <p:ph type="dt" sz="half" idx="10"/>
          </p:nvPr>
        </p:nvSpPr>
        <p:spPr/>
        <p:txBody>
          <a:bodyPr/>
          <a:lstStyle/>
          <a:p>
            <a:fld id="{477BEB76-1651-48D4-860C-739F6A39C10B}" type="datetimeFigureOut">
              <a:rPr lang="en-IN" smtClean="0"/>
              <a:t>30-09-2021</a:t>
            </a:fld>
            <a:endParaRPr lang="en-IN"/>
          </a:p>
        </p:txBody>
      </p:sp>
      <p:sp>
        <p:nvSpPr>
          <p:cNvPr id="4" name="Footer Placeholder 3">
            <a:extLst>
              <a:ext uri="{FF2B5EF4-FFF2-40B4-BE49-F238E27FC236}">
                <a16:creationId xmlns:a16="http://schemas.microsoft.com/office/drawing/2014/main" id="{C4829533-292E-41F7-8D31-2D2C7755877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3787F8B-4C32-4138-8EF6-9C05F7EA8A69}"/>
              </a:ext>
            </a:extLst>
          </p:cNvPr>
          <p:cNvSpPr>
            <a:spLocks noGrp="1"/>
          </p:cNvSpPr>
          <p:nvPr>
            <p:ph type="sldNum" sz="quarter" idx="12"/>
          </p:nvPr>
        </p:nvSpPr>
        <p:spPr/>
        <p:txBody>
          <a:bodyPr/>
          <a:lstStyle/>
          <a:p>
            <a:fld id="{41733C9E-DF52-489C-A534-0C0B55FE6EC5}" type="slidenum">
              <a:rPr lang="en-IN" smtClean="0"/>
              <a:t>‹#›</a:t>
            </a:fld>
            <a:endParaRPr lang="en-IN"/>
          </a:p>
        </p:txBody>
      </p:sp>
    </p:spTree>
    <p:extLst>
      <p:ext uri="{BB962C8B-B14F-4D97-AF65-F5344CB8AC3E}">
        <p14:creationId xmlns:p14="http://schemas.microsoft.com/office/powerpoint/2010/main" val="4174670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CFDD6C-7AA3-429A-9B43-35556557921A}"/>
              </a:ext>
            </a:extLst>
          </p:cNvPr>
          <p:cNvSpPr>
            <a:spLocks noGrp="1"/>
          </p:cNvSpPr>
          <p:nvPr>
            <p:ph type="dt" sz="half" idx="10"/>
          </p:nvPr>
        </p:nvSpPr>
        <p:spPr/>
        <p:txBody>
          <a:bodyPr/>
          <a:lstStyle/>
          <a:p>
            <a:fld id="{477BEB76-1651-48D4-860C-739F6A39C10B}" type="datetimeFigureOut">
              <a:rPr lang="en-IN" smtClean="0"/>
              <a:t>30-09-2021</a:t>
            </a:fld>
            <a:endParaRPr lang="en-IN"/>
          </a:p>
        </p:txBody>
      </p:sp>
      <p:sp>
        <p:nvSpPr>
          <p:cNvPr id="3" name="Footer Placeholder 2">
            <a:extLst>
              <a:ext uri="{FF2B5EF4-FFF2-40B4-BE49-F238E27FC236}">
                <a16:creationId xmlns:a16="http://schemas.microsoft.com/office/drawing/2014/main" id="{B2697B43-F0AE-45FB-80E8-5CAA105B48A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130599F-1EAB-47D4-A88D-C95D3CA3EC93}"/>
              </a:ext>
            </a:extLst>
          </p:cNvPr>
          <p:cNvSpPr>
            <a:spLocks noGrp="1"/>
          </p:cNvSpPr>
          <p:nvPr>
            <p:ph type="sldNum" sz="quarter" idx="12"/>
          </p:nvPr>
        </p:nvSpPr>
        <p:spPr/>
        <p:txBody>
          <a:bodyPr/>
          <a:lstStyle/>
          <a:p>
            <a:fld id="{41733C9E-DF52-489C-A534-0C0B55FE6EC5}" type="slidenum">
              <a:rPr lang="en-IN" smtClean="0"/>
              <a:t>‹#›</a:t>
            </a:fld>
            <a:endParaRPr lang="en-IN"/>
          </a:p>
        </p:txBody>
      </p:sp>
    </p:spTree>
    <p:extLst>
      <p:ext uri="{BB962C8B-B14F-4D97-AF65-F5344CB8AC3E}">
        <p14:creationId xmlns:p14="http://schemas.microsoft.com/office/powerpoint/2010/main" val="28287094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BE074-17A0-424D-AC83-3381AD5AAF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F1E113F-ED1E-4035-BE21-532FD251705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D6727A7-C195-4FB7-8044-5BDBBD26B1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E70A574-6EFC-439B-BCCD-6145C51427DE}"/>
              </a:ext>
            </a:extLst>
          </p:cNvPr>
          <p:cNvSpPr>
            <a:spLocks noGrp="1"/>
          </p:cNvSpPr>
          <p:nvPr>
            <p:ph type="dt" sz="half" idx="10"/>
          </p:nvPr>
        </p:nvSpPr>
        <p:spPr/>
        <p:txBody>
          <a:bodyPr/>
          <a:lstStyle/>
          <a:p>
            <a:fld id="{477BEB76-1651-48D4-860C-739F6A39C10B}" type="datetimeFigureOut">
              <a:rPr lang="en-IN" smtClean="0"/>
              <a:t>30-09-2021</a:t>
            </a:fld>
            <a:endParaRPr lang="en-IN"/>
          </a:p>
        </p:txBody>
      </p:sp>
      <p:sp>
        <p:nvSpPr>
          <p:cNvPr id="6" name="Footer Placeholder 5">
            <a:extLst>
              <a:ext uri="{FF2B5EF4-FFF2-40B4-BE49-F238E27FC236}">
                <a16:creationId xmlns:a16="http://schemas.microsoft.com/office/drawing/2014/main" id="{71116566-8AEC-4FC9-912A-668D5B544D4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CD8F661-8FC3-410F-BBAB-00648DFEAEA3}"/>
              </a:ext>
            </a:extLst>
          </p:cNvPr>
          <p:cNvSpPr>
            <a:spLocks noGrp="1"/>
          </p:cNvSpPr>
          <p:nvPr>
            <p:ph type="sldNum" sz="quarter" idx="12"/>
          </p:nvPr>
        </p:nvSpPr>
        <p:spPr/>
        <p:txBody>
          <a:bodyPr/>
          <a:lstStyle/>
          <a:p>
            <a:fld id="{41733C9E-DF52-489C-A534-0C0B55FE6EC5}" type="slidenum">
              <a:rPr lang="en-IN" smtClean="0"/>
              <a:t>‹#›</a:t>
            </a:fld>
            <a:endParaRPr lang="en-IN"/>
          </a:p>
        </p:txBody>
      </p:sp>
    </p:spTree>
    <p:extLst>
      <p:ext uri="{BB962C8B-B14F-4D97-AF65-F5344CB8AC3E}">
        <p14:creationId xmlns:p14="http://schemas.microsoft.com/office/powerpoint/2010/main" val="4319855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91645-108A-4A66-B7C4-AB42CD61B3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8BBB027-0107-48C6-A2DE-D50E62F3D00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0B2AD50-5FAA-4908-8C7D-02050EA934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924A3D-72DD-4E49-9755-A061945DF47D}"/>
              </a:ext>
            </a:extLst>
          </p:cNvPr>
          <p:cNvSpPr>
            <a:spLocks noGrp="1"/>
          </p:cNvSpPr>
          <p:nvPr>
            <p:ph type="dt" sz="half" idx="10"/>
          </p:nvPr>
        </p:nvSpPr>
        <p:spPr/>
        <p:txBody>
          <a:bodyPr/>
          <a:lstStyle/>
          <a:p>
            <a:fld id="{477BEB76-1651-48D4-860C-739F6A39C10B}" type="datetimeFigureOut">
              <a:rPr lang="en-IN" smtClean="0"/>
              <a:t>30-09-2021</a:t>
            </a:fld>
            <a:endParaRPr lang="en-IN"/>
          </a:p>
        </p:txBody>
      </p:sp>
      <p:sp>
        <p:nvSpPr>
          <p:cNvPr id="6" name="Footer Placeholder 5">
            <a:extLst>
              <a:ext uri="{FF2B5EF4-FFF2-40B4-BE49-F238E27FC236}">
                <a16:creationId xmlns:a16="http://schemas.microsoft.com/office/drawing/2014/main" id="{560B9921-1627-4563-8F4D-7D66DEA0293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C84453F-BD9C-4E2F-B15F-8A2A28350DED}"/>
              </a:ext>
            </a:extLst>
          </p:cNvPr>
          <p:cNvSpPr>
            <a:spLocks noGrp="1"/>
          </p:cNvSpPr>
          <p:nvPr>
            <p:ph type="sldNum" sz="quarter" idx="12"/>
          </p:nvPr>
        </p:nvSpPr>
        <p:spPr/>
        <p:txBody>
          <a:bodyPr/>
          <a:lstStyle/>
          <a:p>
            <a:fld id="{41733C9E-DF52-489C-A534-0C0B55FE6EC5}" type="slidenum">
              <a:rPr lang="en-IN" smtClean="0"/>
              <a:t>‹#›</a:t>
            </a:fld>
            <a:endParaRPr lang="en-IN"/>
          </a:p>
        </p:txBody>
      </p:sp>
    </p:spTree>
    <p:extLst>
      <p:ext uri="{BB962C8B-B14F-4D97-AF65-F5344CB8AC3E}">
        <p14:creationId xmlns:p14="http://schemas.microsoft.com/office/powerpoint/2010/main" val="13360448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8BDB7E-C923-4B45-A228-29D6621C00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E68A4F0-0E63-4539-B147-1F32EE2655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B192E7B-1F0D-42F6-A310-271634CEB5D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7BEB76-1651-48D4-860C-739F6A39C10B}" type="datetimeFigureOut">
              <a:rPr lang="en-IN" smtClean="0"/>
              <a:t>30-09-2021</a:t>
            </a:fld>
            <a:endParaRPr lang="en-IN"/>
          </a:p>
        </p:txBody>
      </p:sp>
      <p:sp>
        <p:nvSpPr>
          <p:cNvPr id="5" name="Footer Placeholder 4">
            <a:extLst>
              <a:ext uri="{FF2B5EF4-FFF2-40B4-BE49-F238E27FC236}">
                <a16:creationId xmlns:a16="http://schemas.microsoft.com/office/drawing/2014/main" id="{6116CAC8-D782-4638-A25E-7F404840E6A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BD63996-429F-4819-B69C-939ADE1AD5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1733C9E-DF52-489C-A534-0C0B55FE6EC5}" type="slidenum">
              <a:rPr lang="en-IN" smtClean="0"/>
              <a:t>‹#›</a:t>
            </a:fld>
            <a:endParaRPr lang="en-IN"/>
          </a:p>
        </p:txBody>
      </p:sp>
    </p:spTree>
    <p:extLst>
      <p:ext uri="{BB962C8B-B14F-4D97-AF65-F5344CB8AC3E}">
        <p14:creationId xmlns:p14="http://schemas.microsoft.com/office/powerpoint/2010/main" val="35358492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Map&#10;&#10;Description automatically generated with low confidence">
            <a:extLst>
              <a:ext uri="{FF2B5EF4-FFF2-40B4-BE49-F238E27FC236}">
                <a16:creationId xmlns:a16="http://schemas.microsoft.com/office/drawing/2014/main" id="{D2785E0D-4163-4921-8A39-D5DDF37886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1537" y="220579"/>
            <a:ext cx="5530516" cy="5530516"/>
          </a:xfrm>
          <a:prstGeom prst="rect">
            <a:avLst/>
          </a:prstGeom>
        </p:spPr>
      </p:pic>
    </p:spTree>
    <p:extLst>
      <p:ext uri="{BB962C8B-B14F-4D97-AF65-F5344CB8AC3E}">
        <p14:creationId xmlns:p14="http://schemas.microsoft.com/office/powerpoint/2010/main" val="864376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4C1D1-74D1-4363-872F-4C9CE107AACA}"/>
              </a:ext>
            </a:extLst>
          </p:cNvPr>
          <p:cNvSpPr>
            <a:spLocks noGrp="1"/>
          </p:cNvSpPr>
          <p:nvPr>
            <p:ph type="title"/>
          </p:nvPr>
        </p:nvSpPr>
        <p:spPr/>
        <p:txBody>
          <a:bodyPr>
            <a:normAutofit fontScale="90000"/>
          </a:bodyPr>
          <a:lstStyle/>
          <a:p>
            <a:r>
              <a:rPr lang="en-IN" sz="3600" dirty="0">
                <a:latin typeface="Times New Roman" panose="02020603050405020304" pitchFamily="18" charset="0"/>
                <a:cs typeface="Times New Roman" panose="02020603050405020304" pitchFamily="18" charset="0"/>
              </a:rPr>
              <a:t>PLAN FOR DESIGN, DEVELOPMENT, TECHNICAL VALIDATION, MARKET-ENTRY AND SCALE-UP</a:t>
            </a:r>
          </a:p>
        </p:txBody>
      </p:sp>
      <p:sp>
        <p:nvSpPr>
          <p:cNvPr id="3" name="Content Placeholder 2">
            <a:extLst>
              <a:ext uri="{FF2B5EF4-FFF2-40B4-BE49-F238E27FC236}">
                <a16:creationId xmlns:a16="http://schemas.microsoft.com/office/drawing/2014/main" id="{B681D576-8B98-496B-8610-EF8EBC4BAAC7}"/>
              </a:ext>
            </a:extLst>
          </p:cNvPr>
          <p:cNvSpPr>
            <a:spLocks noGrp="1"/>
          </p:cNvSpPr>
          <p:nvPr>
            <p:ph idx="1"/>
          </p:nvPr>
        </p:nvSpPr>
        <p:spPr/>
        <p:txBody>
          <a:bodyPr/>
          <a:lstStyle/>
          <a:p>
            <a:r>
              <a:rPr lang="en-IN" dirty="0">
                <a:latin typeface="Times New Roman" panose="02020603050405020304" pitchFamily="18" charset="0"/>
                <a:cs typeface="Times New Roman" panose="02020603050405020304" pitchFamily="18" charset="0"/>
              </a:rPr>
              <a:t>Planning to design an intuitive dashboard</a:t>
            </a:r>
          </a:p>
          <a:p>
            <a:r>
              <a:rPr lang="en-IN" dirty="0">
                <a:latin typeface="Times New Roman" panose="02020603050405020304" pitchFamily="18" charset="0"/>
                <a:cs typeface="Times New Roman" panose="02020603050405020304" pitchFamily="18" charset="0"/>
              </a:rPr>
              <a:t>Data fetching</a:t>
            </a:r>
          </a:p>
          <a:p>
            <a:r>
              <a:rPr lang="en-IN" dirty="0">
                <a:latin typeface="Times New Roman" panose="02020603050405020304" pitchFamily="18" charset="0"/>
                <a:cs typeface="Times New Roman" panose="02020603050405020304" pitchFamily="18" charset="0"/>
              </a:rPr>
              <a:t>data pre-processing</a:t>
            </a:r>
          </a:p>
          <a:p>
            <a:r>
              <a:rPr lang="en-IN" dirty="0">
                <a:latin typeface="Times New Roman" panose="02020603050405020304" pitchFamily="18" charset="0"/>
                <a:cs typeface="Times New Roman" panose="02020603050405020304" pitchFamily="18" charset="0"/>
              </a:rPr>
              <a:t>creating backend, designing frontend</a:t>
            </a:r>
          </a:p>
          <a:p>
            <a:r>
              <a:rPr lang="en-IN" dirty="0">
                <a:latin typeface="Times New Roman" panose="02020603050405020304" pitchFamily="18" charset="0"/>
                <a:cs typeface="Times New Roman" panose="02020603050405020304" pitchFamily="18" charset="0"/>
              </a:rPr>
              <a:t>Deployment</a:t>
            </a:r>
          </a:p>
          <a:p>
            <a:r>
              <a:rPr lang="en-IN" dirty="0">
                <a:latin typeface="Times New Roman" panose="02020603050405020304" pitchFamily="18" charset="0"/>
                <a:cs typeface="Times New Roman" panose="02020603050405020304" pitchFamily="18" charset="0"/>
              </a:rPr>
              <a:t>We’re planning to develop a web application</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935882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E3159-1857-4361-A244-EF05DF02B4E8}"/>
              </a:ext>
            </a:extLst>
          </p:cNvPr>
          <p:cNvSpPr>
            <a:spLocks noGrp="1"/>
          </p:cNvSpPr>
          <p:nvPr>
            <p:ph type="title"/>
          </p:nvPr>
        </p:nvSpPr>
        <p:spPr/>
        <p:txBody>
          <a:bodyPr>
            <a:normAutofit/>
          </a:bodyPr>
          <a:lstStyle/>
          <a:p>
            <a:r>
              <a:rPr lang="en-IN" sz="3600" dirty="0">
                <a:latin typeface="Times New Roman" panose="02020603050405020304" pitchFamily="18" charset="0"/>
                <a:cs typeface="Times New Roman" panose="02020603050405020304" pitchFamily="18" charset="0"/>
              </a:rPr>
              <a:t>DEVELOPMENT AND COMMUNICATION TOOLS</a:t>
            </a:r>
          </a:p>
        </p:txBody>
      </p:sp>
      <p:sp>
        <p:nvSpPr>
          <p:cNvPr id="3" name="Content Placeholder 2">
            <a:extLst>
              <a:ext uri="{FF2B5EF4-FFF2-40B4-BE49-F238E27FC236}">
                <a16:creationId xmlns:a16="http://schemas.microsoft.com/office/drawing/2014/main" id="{A6780F08-0FE1-444E-A227-272287410964}"/>
              </a:ext>
            </a:extLst>
          </p:cNvPr>
          <p:cNvSpPr>
            <a:spLocks noGrp="1"/>
          </p:cNvSpPr>
          <p:nvPr>
            <p:ph idx="1"/>
          </p:nvPr>
        </p:nvSpPr>
        <p:spPr/>
        <p:txBody>
          <a:bodyPr/>
          <a:lstStyle/>
          <a:p>
            <a:r>
              <a:rPr lang="en-IN" dirty="0">
                <a:latin typeface="Times New Roman" panose="02020603050405020304" pitchFamily="18" charset="0"/>
                <a:cs typeface="Times New Roman" panose="02020603050405020304" pitchFamily="18" charset="0"/>
              </a:rPr>
              <a:t>Code development &amp; management will be done using GitHub.</a:t>
            </a:r>
          </a:p>
          <a:p>
            <a:r>
              <a:rPr lang="en-IN" dirty="0">
                <a:latin typeface="Times New Roman" panose="02020603050405020304" pitchFamily="18" charset="0"/>
                <a:cs typeface="Times New Roman" panose="02020603050405020304" pitchFamily="18" charset="0"/>
              </a:rPr>
              <a:t>Microsoft Teams will be used for team collaboration, communication and team meetings purposes.</a:t>
            </a:r>
          </a:p>
        </p:txBody>
      </p:sp>
    </p:spTree>
    <p:extLst>
      <p:ext uri="{BB962C8B-B14F-4D97-AF65-F5344CB8AC3E}">
        <p14:creationId xmlns:p14="http://schemas.microsoft.com/office/powerpoint/2010/main" val="39794768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1308E00-6524-4D1C-8CA4-5A0575FB0C29}"/>
              </a:ext>
            </a:extLst>
          </p:cNvPr>
          <p:cNvSpPr>
            <a:spLocks noGrp="1"/>
          </p:cNvSpPr>
          <p:nvPr>
            <p:ph idx="1"/>
          </p:nvPr>
        </p:nvSpPr>
        <p:spPr>
          <a:xfrm>
            <a:off x="833377" y="506589"/>
            <a:ext cx="10914927" cy="5926238"/>
          </a:xfrm>
        </p:spPr>
        <p:txBody>
          <a:bodyPr anchor="ctr">
            <a:normAutofit fontScale="92500" lnSpcReduction="10000"/>
          </a:bodyPr>
          <a:lstStyle/>
          <a:p>
            <a:pPr marL="0" indent="0">
              <a:buNone/>
            </a:pPr>
            <a:r>
              <a:rPr lang="en-IN" sz="2400" b="1" dirty="0">
                <a:latin typeface="Times New Roman" panose="02020603050405020304" pitchFamily="18" charset="0"/>
                <a:cs typeface="Times New Roman" panose="02020603050405020304" pitchFamily="18" charset="0"/>
              </a:rPr>
              <a:t>CO-FOUNDERS:</a:t>
            </a:r>
            <a:endParaRPr lang="en-IN" sz="2000" b="1"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Kesava Karri</a:t>
            </a:r>
          </a:p>
          <a:p>
            <a:r>
              <a:rPr lang="en-IN" sz="2400" dirty="0">
                <a:latin typeface="Times New Roman" panose="02020603050405020304" pitchFamily="18" charset="0"/>
                <a:cs typeface="Times New Roman" panose="02020603050405020304" pitchFamily="18" charset="0"/>
              </a:rPr>
              <a:t>Ankush Bosi</a:t>
            </a:r>
          </a:p>
          <a:p>
            <a:r>
              <a:rPr lang="en-IN" sz="2400" dirty="0">
                <a:latin typeface="Times New Roman" panose="02020603050405020304" pitchFamily="18" charset="0"/>
                <a:cs typeface="Times New Roman" panose="02020603050405020304" pitchFamily="18" charset="0"/>
              </a:rPr>
              <a:t>Ramesh Tripuraneni</a:t>
            </a:r>
          </a:p>
          <a:p>
            <a:r>
              <a:rPr lang="en-IN" sz="2400" dirty="0">
                <a:latin typeface="Times New Roman" panose="02020603050405020304" pitchFamily="18" charset="0"/>
                <a:cs typeface="Times New Roman" panose="02020603050405020304" pitchFamily="18" charset="0"/>
              </a:rPr>
              <a:t>Rahul </a:t>
            </a:r>
            <a:r>
              <a:rPr lang="en-IN" sz="2400" dirty="0" err="1">
                <a:latin typeface="Times New Roman" panose="02020603050405020304" pitchFamily="18" charset="0"/>
                <a:cs typeface="Times New Roman" panose="02020603050405020304" pitchFamily="18" charset="0"/>
              </a:rPr>
              <a:t>Katamneni</a:t>
            </a:r>
            <a:endParaRPr lang="en-IN" sz="2400" dirty="0">
              <a:latin typeface="Times New Roman" panose="02020603050405020304" pitchFamily="18" charset="0"/>
              <a:cs typeface="Times New Roman" panose="02020603050405020304" pitchFamily="18" charset="0"/>
            </a:endParaRPr>
          </a:p>
          <a:p>
            <a:r>
              <a:rPr lang="en-IN" sz="2400" dirty="0" err="1">
                <a:latin typeface="Times New Roman" panose="02020603050405020304" pitchFamily="18" charset="0"/>
                <a:cs typeface="Times New Roman" panose="02020603050405020304" pitchFamily="18" charset="0"/>
              </a:rPr>
              <a:t>Hardhika</a:t>
            </a:r>
            <a:r>
              <a:rPr lang="en-IN" sz="2400" dirty="0">
                <a:latin typeface="Times New Roman" panose="02020603050405020304" pitchFamily="18" charset="0"/>
                <a:cs typeface="Times New Roman" panose="02020603050405020304" pitchFamily="18" charset="0"/>
              </a:rPr>
              <a:t> Venkatesan</a:t>
            </a:r>
          </a:p>
          <a:p>
            <a:pPr marL="0" indent="0">
              <a:buNone/>
            </a:pPr>
            <a:endParaRPr lang="en-IN" sz="2400" dirty="0">
              <a:latin typeface="Times New Roman" panose="02020603050405020304" pitchFamily="18" charset="0"/>
              <a:cs typeface="Times New Roman" panose="02020603050405020304" pitchFamily="18" charset="0"/>
            </a:endParaRPr>
          </a:p>
          <a:p>
            <a:pPr marL="0" indent="0">
              <a:buNone/>
            </a:pPr>
            <a:r>
              <a:rPr lang="en-IN" sz="2400" b="1" dirty="0">
                <a:latin typeface="Times New Roman" panose="02020603050405020304" pitchFamily="18" charset="0"/>
                <a:cs typeface="Times New Roman" panose="02020603050405020304" pitchFamily="18" charset="0"/>
              </a:rPr>
              <a:t>TARGET MARKET:</a:t>
            </a:r>
          </a:p>
          <a:p>
            <a:r>
              <a:rPr lang="en-IN" sz="2400" dirty="0">
                <a:latin typeface="Times New Roman" panose="02020603050405020304" pitchFamily="18" charset="0"/>
                <a:cs typeface="Times New Roman" panose="02020603050405020304" pitchFamily="18" charset="0"/>
              </a:rPr>
              <a:t>Every individual and all websites related to medical field</a:t>
            </a:r>
          </a:p>
          <a:p>
            <a:pPr marL="0" indent="0">
              <a:buNone/>
            </a:pPr>
            <a:endParaRPr lang="en-IN" sz="2400" dirty="0">
              <a:latin typeface="Times New Roman" panose="02020603050405020304" pitchFamily="18" charset="0"/>
              <a:cs typeface="Times New Roman" panose="02020603050405020304" pitchFamily="18" charset="0"/>
            </a:endParaRPr>
          </a:p>
          <a:p>
            <a:pPr marL="0" indent="0">
              <a:buNone/>
            </a:pPr>
            <a:r>
              <a:rPr lang="en-IN" sz="2400" b="1">
                <a:latin typeface="Times New Roman" panose="02020603050405020304" pitchFamily="18" charset="0"/>
                <a:cs typeface="Times New Roman" panose="02020603050405020304" pitchFamily="18" charset="0"/>
              </a:rPr>
              <a:t>VALUE PROPOSITIONS:</a:t>
            </a:r>
            <a:endParaRPr lang="en-IN" sz="2400" b="1"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We will be using the twitter API to get the posts related to COVID-19 from users and then we will be performing sentiment analysis on these collected posts to get the general idea of how every individual is affected by the covid crisis and how they are responding.</a:t>
            </a:r>
            <a:br>
              <a:rPr lang="en-IN" sz="2400" dirty="0">
                <a:latin typeface="Times New Roman" panose="02020603050405020304" pitchFamily="18" charset="0"/>
                <a:cs typeface="Times New Roman" panose="02020603050405020304" pitchFamily="18" charset="0"/>
              </a:rPr>
            </a:b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556879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B63FC-EAF2-4065-85BA-C519E59DA68F}"/>
              </a:ext>
            </a:extLst>
          </p:cNvPr>
          <p:cNvSpPr>
            <a:spLocks noGrp="1"/>
          </p:cNvSpPr>
          <p:nvPr>
            <p:ph type="title"/>
          </p:nvPr>
        </p:nvSpPr>
        <p:spPr/>
        <p:txBody>
          <a:bodyPr>
            <a:normAutofit/>
          </a:bodyPr>
          <a:lstStyle/>
          <a:p>
            <a:r>
              <a:rPr lang="en-IN" sz="3600" dirty="0">
                <a:latin typeface="Times New Roman" panose="02020603050405020304" pitchFamily="18" charset="0"/>
                <a:cs typeface="Times New Roman" panose="02020603050405020304" pitchFamily="18" charset="0"/>
              </a:rPr>
              <a:t>THE PAIN WE ARE ADDRESSING</a:t>
            </a:r>
          </a:p>
        </p:txBody>
      </p:sp>
      <p:sp>
        <p:nvSpPr>
          <p:cNvPr id="3" name="Content Placeholder 2">
            <a:extLst>
              <a:ext uri="{FF2B5EF4-FFF2-40B4-BE49-F238E27FC236}">
                <a16:creationId xmlns:a16="http://schemas.microsoft.com/office/drawing/2014/main" id="{1BCABA19-79D1-4F14-B79F-ED88EC8EC4D8}"/>
              </a:ext>
            </a:extLst>
          </p:cNvPr>
          <p:cNvSpPr>
            <a:spLocks noGrp="1"/>
          </p:cNvSpPr>
          <p:nvPr>
            <p:ph idx="1"/>
          </p:nvPr>
        </p:nvSpPr>
        <p:spPr/>
        <p:txBody>
          <a:bodyPr>
            <a:normAutofit/>
          </a:bodyPr>
          <a:lstStyle/>
          <a:p>
            <a:r>
              <a:rPr lang="en-IN" sz="2400" dirty="0">
                <a:latin typeface="Times New Roman" panose="02020603050405020304" pitchFamily="18" charset="0"/>
                <a:cs typeface="Times New Roman" panose="02020603050405020304" pitchFamily="18" charset="0"/>
              </a:rPr>
              <a:t>The records published by government or media are not necessarily need to be true.</a:t>
            </a:r>
          </a:p>
          <a:p>
            <a:r>
              <a:rPr lang="en-US" sz="2400" dirty="0">
                <a:latin typeface="Times New Roman" panose="02020603050405020304" pitchFamily="18" charset="0"/>
                <a:cs typeface="Times New Roman" panose="02020603050405020304" pitchFamily="18" charset="0"/>
              </a:rPr>
              <a:t>inadequate accuracy and performance in sentiment analysis</a:t>
            </a:r>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Individual response over certain region</a:t>
            </a:r>
          </a:p>
          <a:p>
            <a:r>
              <a:rPr lang="en-IN" sz="2400" dirty="0">
                <a:latin typeface="Times New Roman" panose="02020603050405020304" pitchFamily="18" charset="0"/>
                <a:cs typeface="Times New Roman" panose="02020603050405020304" pitchFamily="18" charset="0"/>
              </a:rPr>
              <a:t>People are afraid to travel because of covid in that region</a:t>
            </a:r>
          </a:p>
          <a:p>
            <a:r>
              <a:rPr lang="en-IN" sz="2400" dirty="0">
                <a:latin typeface="Times New Roman" panose="02020603050405020304" pitchFamily="18" charset="0"/>
                <a:cs typeface="Times New Roman" panose="02020603050405020304" pitchFamily="18" charset="0"/>
              </a:rPr>
              <a:t>Event organisation</a:t>
            </a:r>
          </a:p>
        </p:txBody>
      </p:sp>
    </p:spTree>
    <p:extLst>
      <p:ext uri="{BB962C8B-B14F-4D97-AF65-F5344CB8AC3E}">
        <p14:creationId xmlns:p14="http://schemas.microsoft.com/office/powerpoint/2010/main" val="12323051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77FBB-F562-459C-8FD8-8A4B27FEEEEA}"/>
              </a:ext>
            </a:extLst>
          </p:cNvPr>
          <p:cNvSpPr>
            <a:spLocks noGrp="1"/>
          </p:cNvSpPr>
          <p:nvPr>
            <p:ph type="title"/>
          </p:nvPr>
        </p:nvSpPr>
        <p:spPr/>
        <p:txBody>
          <a:bodyPr>
            <a:normAutofit/>
          </a:bodyPr>
          <a:lstStyle/>
          <a:p>
            <a:r>
              <a:rPr lang="en-IN" sz="3600" dirty="0">
                <a:latin typeface="Times New Roman" panose="02020603050405020304" pitchFamily="18" charset="0"/>
                <a:cs typeface="Times New Roman" panose="02020603050405020304" pitchFamily="18" charset="0"/>
              </a:rPr>
              <a:t>FIXING THE PROBLEM WITH AI OR COMPUTER TECHNIQUES</a:t>
            </a:r>
          </a:p>
        </p:txBody>
      </p:sp>
      <p:sp>
        <p:nvSpPr>
          <p:cNvPr id="3" name="Content Placeholder 2">
            <a:extLst>
              <a:ext uri="{FF2B5EF4-FFF2-40B4-BE49-F238E27FC236}">
                <a16:creationId xmlns:a16="http://schemas.microsoft.com/office/drawing/2014/main" id="{89293B3D-381F-4F47-90A2-1C4CDF1D9820}"/>
              </a:ext>
            </a:extLst>
          </p:cNvPr>
          <p:cNvSpPr>
            <a:spLocks noGrp="1"/>
          </p:cNvSpPr>
          <p:nvPr>
            <p:ph idx="1"/>
          </p:nvPr>
        </p:nvSpPr>
        <p:spPr/>
        <p:txBody>
          <a:bodyPr>
            <a:normAutofit/>
          </a:bodyPr>
          <a:lstStyle/>
          <a:p>
            <a:pPr algn="just"/>
            <a:r>
              <a:rPr lang="en-US" sz="2400" dirty="0">
                <a:latin typeface="Times New Roman" panose="02020603050405020304" pitchFamily="18" charset="0"/>
                <a:cs typeface="Times New Roman" panose="02020603050405020304" pitchFamily="18" charset="0"/>
              </a:rPr>
              <a:t>Twitter has always been a platform where people come together to put forth their opinions about issues. </a:t>
            </a:r>
          </a:p>
          <a:p>
            <a:pPr algn="just"/>
            <a:r>
              <a:rPr lang="en-US" sz="2400" dirty="0">
                <a:latin typeface="Times New Roman" panose="02020603050405020304" pitchFamily="18" charset="0"/>
                <a:cs typeface="Times New Roman" panose="02020603050405020304" pitchFamily="18" charset="0"/>
              </a:rPr>
              <a:t>Using ML to filter the raw data from twitter API.</a:t>
            </a:r>
          </a:p>
          <a:p>
            <a:pPr algn="just"/>
            <a:r>
              <a:rPr lang="en-US" sz="2400" dirty="0">
                <a:latin typeface="Times New Roman" panose="02020603050405020304" pitchFamily="18" charset="0"/>
                <a:cs typeface="Times New Roman" panose="02020603050405020304" pitchFamily="18" charset="0"/>
              </a:rPr>
              <a:t>The current global concern is COVID-19 and this has led to a tremendous uproar of tweets relating to COVID-19.</a:t>
            </a:r>
          </a:p>
          <a:p>
            <a:pPr algn="just"/>
            <a:r>
              <a:rPr lang="en-US" sz="2400" dirty="0">
                <a:latin typeface="Times New Roman" panose="02020603050405020304" pitchFamily="18" charset="0"/>
                <a:cs typeface="Times New Roman" panose="02020603050405020304" pitchFamily="18" charset="0"/>
              </a:rPr>
              <a:t>The large amounts of tweets produced definitely provide us the opportunity to analyze the tweets for all possible information - from people's activity and involvement to how the people are emotionally affected by the pandemic.</a:t>
            </a:r>
          </a:p>
        </p:txBody>
      </p:sp>
    </p:spTree>
    <p:extLst>
      <p:ext uri="{BB962C8B-B14F-4D97-AF65-F5344CB8AC3E}">
        <p14:creationId xmlns:p14="http://schemas.microsoft.com/office/powerpoint/2010/main" val="12690883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D5993-A694-4AEC-AE11-F25F7BFBC0DC}"/>
              </a:ext>
            </a:extLst>
          </p:cNvPr>
          <p:cNvSpPr>
            <a:spLocks noGrp="1"/>
          </p:cNvSpPr>
          <p:nvPr>
            <p:ph type="title"/>
          </p:nvPr>
        </p:nvSpPr>
        <p:spPr>
          <a:xfrm>
            <a:off x="1047280" y="759805"/>
            <a:ext cx="10306520" cy="1325563"/>
          </a:xfrm>
        </p:spPr>
        <p:txBody>
          <a:bodyPr vert="horz" lIns="91440" tIns="45720" rIns="91440" bIns="45720" rtlCol="0" anchor="ctr">
            <a:normAutofit/>
          </a:bodyPr>
          <a:lstStyle/>
          <a:p>
            <a:r>
              <a:rPr lang="en-US" sz="3600" dirty="0">
                <a:latin typeface="Times New Roman" panose="02020603050405020304" pitchFamily="18" charset="0"/>
                <a:cs typeface="Times New Roman" panose="02020603050405020304" pitchFamily="18" charset="0"/>
              </a:rPr>
              <a:t>CONCEPT</a:t>
            </a:r>
            <a:r>
              <a:rPr lang="en-US" sz="4000" dirty="0">
                <a:latin typeface="Times New Roman" panose="02020603050405020304" pitchFamily="18" charset="0"/>
                <a:cs typeface="Times New Roman" panose="02020603050405020304" pitchFamily="18" charset="0"/>
              </a:rPr>
              <a:t> </a:t>
            </a:r>
            <a:r>
              <a:rPr lang="en-US" sz="3600" dirty="0">
                <a:latin typeface="Times New Roman" panose="02020603050405020304" pitchFamily="18" charset="0"/>
                <a:cs typeface="Times New Roman" panose="02020603050405020304" pitchFamily="18" charset="0"/>
              </a:rPr>
              <a:t>AND JUSTIFICATION</a:t>
            </a:r>
          </a:p>
        </p:txBody>
      </p:sp>
      <p:pic>
        <p:nvPicPr>
          <p:cNvPr id="5" name="Content Placeholder 4" descr="Diagram&#10;&#10;Description automatically generated">
            <a:extLst>
              <a:ext uri="{FF2B5EF4-FFF2-40B4-BE49-F238E27FC236}">
                <a16:creationId xmlns:a16="http://schemas.microsoft.com/office/drawing/2014/main" id="{422959F7-5C48-47DE-B641-796A09281AFB}"/>
              </a:ext>
            </a:extLst>
          </p:cNvPr>
          <p:cNvPicPr>
            <a:picLocks noGrp="1" noChangeAspect="1"/>
          </p:cNvPicPr>
          <p:nvPr>
            <p:ph idx="1"/>
          </p:nvPr>
        </p:nvPicPr>
        <p:blipFill rotWithShape="1">
          <a:blip r:embed="rId2"/>
          <a:stretch/>
        </p:blipFill>
        <p:spPr>
          <a:xfrm>
            <a:off x="6308963" y="2100360"/>
            <a:ext cx="4365535" cy="4351338"/>
          </a:xfrm>
          <a:prstGeom prst="rect">
            <a:avLst/>
          </a:prstGeom>
        </p:spPr>
      </p:pic>
      <p:sp>
        <p:nvSpPr>
          <p:cNvPr id="6" name="TextBox 5">
            <a:extLst>
              <a:ext uri="{FF2B5EF4-FFF2-40B4-BE49-F238E27FC236}">
                <a16:creationId xmlns:a16="http://schemas.microsoft.com/office/drawing/2014/main" id="{2E484C6A-103D-4FF8-9A30-C42373B06E40}"/>
              </a:ext>
            </a:extLst>
          </p:cNvPr>
          <p:cNvSpPr txBox="1"/>
          <p:nvPr/>
        </p:nvSpPr>
        <p:spPr>
          <a:xfrm>
            <a:off x="1112915" y="2494449"/>
            <a:ext cx="4365534" cy="3957249"/>
          </a:xfrm>
          <a:prstGeom prst="rect">
            <a:avLst/>
          </a:prstGeom>
        </p:spPr>
        <p:txBody>
          <a:bodyPr vert="horz" lIns="91440" tIns="45720" rIns="91440" bIns="45720" rtlCol="0">
            <a:normAutofit/>
          </a:bodyPr>
          <a:lstStyle/>
          <a:p>
            <a:pPr marL="342900" indent="-228600">
              <a:lnSpc>
                <a:spcPct val="90000"/>
              </a:lnSpc>
              <a:spcAft>
                <a:spcPts val="600"/>
              </a:spcAf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We will be using the twitter API to get the posts related to COVID-19 from individuals and then we will be performing sentiment analysis on these collected posts to get the general idea of how individuals are affected by the crisis and how they are responding.</a:t>
            </a:r>
          </a:p>
        </p:txBody>
      </p:sp>
    </p:spTree>
    <p:extLst>
      <p:ext uri="{BB962C8B-B14F-4D97-AF65-F5344CB8AC3E}">
        <p14:creationId xmlns:p14="http://schemas.microsoft.com/office/powerpoint/2010/main" val="3492128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11A86-640A-4093-A960-9AE342A7AEDC}"/>
              </a:ext>
            </a:extLst>
          </p:cNvPr>
          <p:cNvSpPr>
            <a:spLocks noGrp="1"/>
          </p:cNvSpPr>
          <p:nvPr>
            <p:ph type="title"/>
          </p:nvPr>
        </p:nvSpPr>
        <p:spPr>
          <a:xfrm>
            <a:off x="958506" y="800392"/>
            <a:ext cx="10264697" cy="1212102"/>
          </a:xfrm>
        </p:spPr>
        <p:txBody>
          <a:bodyPr>
            <a:normAutofit/>
          </a:bodyPr>
          <a:lstStyle/>
          <a:p>
            <a:r>
              <a:rPr lang="en-IN" sz="3600" dirty="0">
                <a:latin typeface="Times New Roman" panose="02020603050405020304" pitchFamily="18" charset="0"/>
                <a:cs typeface="Times New Roman" panose="02020603050405020304" pitchFamily="18" charset="0"/>
              </a:rPr>
              <a:t>CURRENT MARKET AND FUTURE IMPLICATIONS OF THE APPLICATIONS</a:t>
            </a:r>
          </a:p>
        </p:txBody>
      </p:sp>
      <p:sp>
        <p:nvSpPr>
          <p:cNvPr id="3" name="Content Placeholder 2">
            <a:extLst>
              <a:ext uri="{FF2B5EF4-FFF2-40B4-BE49-F238E27FC236}">
                <a16:creationId xmlns:a16="http://schemas.microsoft.com/office/drawing/2014/main" id="{FE300D10-B732-4161-9D81-3D2D8987C3D3}"/>
              </a:ext>
            </a:extLst>
          </p:cNvPr>
          <p:cNvSpPr>
            <a:spLocks noGrp="1"/>
          </p:cNvSpPr>
          <p:nvPr>
            <p:ph idx="1"/>
          </p:nvPr>
        </p:nvSpPr>
        <p:spPr>
          <a:xfrm>
            <a:off x="1236356" y="1795955"/>
            <a:ext cx="9708995" cy="3567173"/>
          </a:xfrm>
        </p:spPr>
        <p:txBody>
          <a:bodyPr anchor="ctr">
            <a:normAutofit/>
          </a:bodyPr>
          <a:lstStyle/>
          <a:p>
            <a:r>
              <a:rPr lang="en-IN" dirty="0">
                <a:latin typeface="Times New Roman" panose="02020603050405020304" pitchFamily="18" charset="0"/>
                <a:cs typeface="Times New Roman" panose="02020603050405020304" pitchFamily="18" charset="0"/>
              </a:rPr>
              <a:t>The competitors are Rapid miner, Confirmit, IBM Watson Studio</a:t>
            </a:r>
          </a:p>
          <a:p>
            <a:r>
              <a:rPr lang="en-IN" dirty="0">
                <a:latin typeface="Times New Roman" panose="02020603050405020304" pitchFamily="18" charset="0"/>
                <a:cs typeface="Times New Roman" panose="02020603050405020304" pitchFamily="18" charset="0"/>
              </a:rPr>
              <a:t>Different social networking sites</a:t>
            </a:r>
          </a:p>
          <a:p>
            <a:r>
              <a:rPr lang="en-IN" dirty="0">
                <a:latin typeface="Times New Roman" panose="02020603050405020304" pitchFamily="18" charset="0"/>
                <a:cs typeface="Times New Roman" panose="02020603050405020304" pitchFamily="18" charset="0"/>
              </a:rPr>
              <a:t>Other than covid we can also work on various threats</a:t>
            </a:r>
          </a:p>
        </p:txBody>
      </p:sp>
    </p:spTree>
    <p:extLst>
      <p:ext uri="{BB962C8B-B14F-4D97-AF65-F5344CB8AC3E}">
        <p14:creationId xmlns:p14="http://schemas.microsoft.com/office/powerpoint/2010/main" val="4737061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5F086-4FC6-477B-8258-0E6086EB7772}"/>
              </a:ext>
            </a:extLst>
          </p:cNvPr>
          <p:cNvSpPr>
            <a:spLocks noGrp="1"/>
          </p:cNvSpPr>
          <p:nvPr>
            <p:ph type="title"/>
          </p:nvPr>
        </p:nvSpPr>
        <p:spPr/>
        <p:txBody>
          <a:bodyPr>
            <a:normAutofit/>
          </a:bodyPr>
          <a:lstStyle/>
          <a:p>
            <a:r>
              <a:rPr lang="en-IN" sz="3600" dirty="0">
                <a:latin typeface="Times New Roman" panose="02020603050405020304" pitchFamily="18" charset="0"/>
                <a:cs typeface="Times New Roman" panose="02020603050405020304" pitchFamily="18" charset="0"/>
              </a:rPr>
              <a:t>VALUE PROPOSITION</a:t>
            </a:r>
          </a:p>
        </p:txBody>
      </p:sp>
      <p:sp>
        <p:nvSpPr>
          <p:cNvPr id="3" name="Content Placeholder 2">
            <a:extLst>
              <a:ext uri="{FF2B5EF4-FFF2-40B4-BE49-F238E27FC236}">
                <a16:creationId xmlns:a16="http://schemas.microsoft.com/office/drawing/2014/main" id="{D4E21FAF-7EF8-4F76-BE3F-07996AD3E067}"/>
              </a:ext>
            </a:extLst>
          </p:cNvPr>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Our goal is to exploit the tweet data and create a dashboard that will help us visualize all the analysis done on the tweet data like sentimental analysis, location heat maps, activity vs time graphs etc. </a:t>
            </a:r>
          </a:p>
          <a:p>
            <a:r>
              <a:rPr lang="en-US" dirty="0">
                <a:latin typeface="Times New Roman" panose="02020603050405020304" pitchFamily="18" charset="0"/>
                <a:cs typeface="Times New Roman" panose="02020603050405020304" pitchFamily="18" charset="0"/>
              </a:rPr>
              <a:t>This will help us gain insights regarding how well the people are coping with the current pandemic. </a:t>
            </a:r>
          </a:p>
          <a:p>
            <a:r>
              <a:rPr lang="en-US" dirty="0">
                <a:latin typeface="Times New Roman" panose="02020603050405020304" pitchFamily="18" charset="0"/>
                <a:cs typeface="Times New Roman" panose="02020603050405020304" pitchFamily="18" charset="0"/>
              </a:rPr>
              <a:t>This project aims to classify tweets based on emotions, cluster tweets based on location and analyze people's activity with respect to time and then generate intuitive visual representation of the data.</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729075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BDCDF-1DF4-481F-93E1-F0E1E5AE8EB6}"/>
              </a:ext>
            </a:extLst>
          </p:cNvPr>
          <p:cNvSpPr>
            <a:spLocks noGrp="1"/>
          </p:cNvSpPr>
          <p:nvPr>
            <p:ph type="title"/>
          </p:nvPr>
        </p:nvSpPr>
        <p:spPr/>
        <p:txBody>
          <a:bodyPr>
            <a:normAutofit/>
          </a:bodyPr>
          <a:lstStyle/>
          <a:p>
            <a:r>
              <a:rPr lang="en-IN" sz="3600" dirty="0">
                <a:latin typeface="Times New Roman" panose="02020603050405020304" pitchFamily="18" charset="0"/>
                <a:cs typeface="Times New Roman" panose="02020603050405020304" pitchFamily="18" charset="0"/>
              </a:rPr>
              <a:t>BUSINESS MODEL &amp; MARKETING STRATEGIES</a:t>
            </a:r>
          </a:p>
        </p:txBody>
      </p:sp>
      <p:sp>
        <p:nvSpPr>
          <p:cNvPr id="3" name="Content Placeholder 2">
            <a:extLst>
              <a:ext uri="{FF2B5EF4-FFF2-40B4-BE49-F238E27FC236}">
                <a16:creationId xmlns:a16="http://schemas.microsoft.com/office/drawing/2014/main" id="{F145280D-52F5-4CBD-ABBF-8A6670F73506}"/>
              </a:ext>
            </a:extLst>
          </p:cNvPr>
          <p:cNvSpPr>
            <a:spLocks noGrp="1"/>
          </p:cNvSpPr>
          <p:nvPr>
            <p:ph idx="1"/>
          </p:nvPr>
        </p:nvSpPr>
        <p:spPr/>
        <p:txBody>
          <a:bodyPr>
            <a:normAutofit/>
          </a:bodyPr>
          <a:lstStyle/>
          <a:p>
            <a:r>
              <a:rPr lang="en-IN" dirty="0">
                <a:latin typeface="Times New Roman" panose="02020603050405020304" pitchFamily="18" charset="0"/>
                <a:cs typeface="Times New Roman" panose="02020603050405020304" pitchFamily="18" charset="0"/>
              </a:rPr>
              <a:t>Social media marketing – LinkedIn, Instagram ads, Google ads</a:t>
            </a:r>
          </a:p>
          <a:p>
            <a:r>
              <a:rPr lang="en-IN" dirty="0">
                <a:latin typeface="Times New Roman" panose="02020603050405020304" pitchFamily="18" charset="0"/>
                <a:cs typeface="Times New Roman" panose="02020603050405020304" pitchFamily="18" charset="0"/>
              </a:rPr>
              <a:t>Monetization</a:t>
            </a:r>
          </a:p>
          <a:p>
            <a:r>
              <a:rPr lang="en-IN" dirty="0">
                <a:latin typeface="Times New Roman" panose="02020603050405020304" pitchFamily="18" charset="0"/>
                <a:cs typeface="Times New Roman" panose="02020603050405020304" pitchFamily="18" charset="0"/>
              </a:rPr>
              <a:t>Developing dedicated app for iOS and Android in future.</a:t>
            </a:r>
          </a:p>
        </p:txBody>
      </p:sp>
    </p:spTree>
    <p:extLst>
      <p:ext uri="{BB962C8B-B14F-4D97-AF65-F5344CB8AC3E}">
        <p14:creationId xmlns:p14="http://schemas.microsoft.com/office/powerpoint/2010/main" val="426637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EE451-7927-4CDC-B5B4-FD89612D5698}"/>
              </a:ext>
            </a:extLst>
          </p:cNvPr>
          <p:cNvSpPr>
            <a:spLocks noGrp="1"/>
          </p:cNvSpPr>
          <p:nvPr>
            <p:ph type="title"/>
          </p:nvPr>
        </p:nvSpPr>
        <p:spPr/>
        <p:txBody>
          <a:bodyPr>
            <a:normAutofit/>
          </a:bodyPr>
          <a:lstStyle/>
          <a:p>
            <a:r>
              <a:rPr lang="en-IN" sz="3600" dirty="0">
                <a:latin typeface="Times New Roman" panose="02020603050405020304" pitchFamily="18" charset="0"/>
                <a:cs typeface="Times New Roman" panose="02020603050405020304" pitchFamily="18" charset="0"/>
              </a:rPr>
              <a:t>TEAM EXPERTISE</a:t>
            </a:r>
          </a:p>
        </p:txBody>
      </p:sp>
      <p:sp>
        <p:nvSpPr>
          <p:cNvPr id="3" name="Content Placeholder 2">
            <a:extLst>
              <a:ext uri="{FF2B5EF4-FFF2-40B4-BE49-F238E27FC236}">
                <a16:creationId xmlns:a16="http://schemas.microsoft.com/office/drawing/2014/main" id="{8F9AE22F-47A6-4E95-A58A-F3A5DD5C4E82}"/>
              </a:ext>
            </a:extLst>
          </p:cNvPr>
          <p:cNvSpPr>
            <a:spLocks noGrp="1"/>
          </p:cNvSpPr>
          <p:nvPr>
            <p:ph idx="1"/>
          </p:nvPr>
        </p:nvSpPr>
        <p:spPr/>
        <p:txBody>
          <a:bodyPr>
            <a:normAutofit/>
          </a:bodyPr>
          <a:lstStyle/>
          <a:p>
            <a:r>
              <a:rPr lang="en-IN" dirty="0">
                <a:latin typeface="Times New Roman" panose="02020603050405020304" pitchFamily="18" charset="0"/>
                <a:cs typeface="Times New Roman" panose="02020603050405020304" pitchFamily="18" charset="0"/>
              </a:rPr>
              <a:t>Kesava Karri – Full Stack Web Developer</a:t>
            </a:r>
          </a:p>
          <a:p>
            <a:r>
              <a:rPr lang="en-IN" dirty="0">
                <a:latin typeface="Times New Roman" panose="02020603050405020304" pitchFamily="18" charset="0"/>
                <a:cs typeface="Times New Roman" panose="02020603050405020304" pitchFamily="18" charset="0"/>
              </a:rPr>
              <a:t>Ankush Bosi – Cloud Architect</a:t>
            </a:r>
          </a:p>
          <a:p>
            <a:r>
              <a:rPr lang="en-IN" dirty="0">
                <a:latin typeface="Times New Roman" panose="02020603050405020304" pitchFamily="18" charset="0"/>
                <a:cs typeface="Times New Roman" panose="02020603050405020304" pitchFamily="18" charset="0"/>
              </a:rPr>
              <a:t>Ramesh Tripuraneni – Marketing Specialist &amp; Backend</a:t>
            </a:r>
          </a:p>
          <a:p>
            <a:r>
              <a:rPr lang="en-IN" dirty="0">
                <a:latin typeface="Times New Roman" panose="02020603050405020304" pitchFamily="18" charset="0"/>
                <a:cs typeface="Times New Roman" panose="02020603050405020304" pitchFamily="18" charset="0"/>
              </a:rPr>
              <a:t>Rahul </a:t>
            </a:r>
            <a:r>
              <a:rPr lang="en-IN" dirty="0" err="1">
                <a:latin typeface="Times New Roman" panose="02020603050405020304" pitchFamily="18" charset="0"/>
                <a:cs typeface="Times New Roman" panose="02020603050405020304" pitchFamily="18" charset="0"/>
              </a:rPr>
              <a:t>Katamneni</a:t>
            </a:r>
            <a:r>
              <a:rPr lang="en-IN" dirty="0">
                <a:latin typeface="Times New Roman" panose="02020603050405020304" pitchFamily="18" charset="0"/>
                <a:cs typeface="Times New Roman" panose="02020603050405020304" pitchFamily="18" charset="0"/>
              </a:rPr>
              <a:t> – Front End Developer</a:t>
            </a:r>
          </a:p>
          <a:p>
            <a:r>
              <a:rPr lang="en-IN" dirty="0" err="1">
                <a:latin typeface="Times New Roman" panose="02020603050405020304" pitchFamily="18" charset="0"/>
                <a:cs typeface="Times New Roman" panose="02020603050405020304" pitchFamily="18" charset="0"/>
              </a:rPr>
              <a:t>Hardhika</a:t>
            </a:r>
            <a:r>
              <a:rPr lang="en-IN" dirty="0">
                <a:latin typeface="Times New Roman" panose="02020603050405020304" pitchFamily="18" charset="0"/>
                <a:cs typeface="Times New Roman" panose="02020603050405020304" pitchFamily="18" charset="0"/>
              </a:rPr>
              <a:t> Venkatesan – NLP Engineer</a:t>
            </a:r>
          </a:p>
          <a:p>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455999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393</TotalTime>
  <Words>513</Words>
  <Application>Microsoft Office PowerPoint</Application>
  <PresentationFormat>Widescreen</PresentationFormat>
  <Paragraphs>53</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Times New Roman</vt:lpstr>
      <vt:lpstr>Office Theme</vt:lpstr>
      <vt:lpstr>PowerPoint Presentation</vt:lpstr>
      <vt:lpstr>PowerPoint Presentation</vt:lpstr>
      <vt:lpstr>THE PAIN WE ARE ADDRESSING</vt:lpstr>
      <vt:lpstr>FIXING THE PROBLEM WITH AI OR COMPUTER TECHNIQUES</vt:lpstr>
      <vt:lpstr>CONCEPT AND JUSTIFICATION</vt:lpstr>
      <vt:lpstr>CURRENT MARKET AND FUTURE IMPLICATIONS OF THE APPLICATIONS</vt:lpstr>
      <vt:lpstr>VALUE PROPOSITION</vt:lpstr>
      <vt:lpstr>BUSINESS MODEL &amp; MARKETING STRATEGIES</vt:lpstr>
      <vt:lpstr>TEAM EXPERTISE</vt:lpstr>
      <vt:lpstr>PLAN FOR DESIGN, DEVELOPMENT, TECHNICAL VALIDATION, MARKET-ENTRY AND SCALE-UP</vt:lpstr>
      <vt:lpstr>DEVELOPMENT AND COMMUNICATION TOOLS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Karri, Kesava</dc:creator>
  <cp:lastModifiedBy>Karri, Kesava</cp:lastModifiedBy>
  <cp:revision>16</cp:revision>
  <dcterms:created xsi:type="dcterms:W3CDTF">2021-09-28T21:15:42Z</dcterms:created>
  <dcterms:modified xsi:type="dcterms:W3CDTF">2021-09-30T06:32:29Z</dcterms:modified>
</cp:coreProperties>
</file>

<file path=docProps/thumbnail.jpeg>
</file>